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5" r:id="rId4"/>
    <p:sldId id="286" r:id="rId5"/>
    <p:sldId id="287" r:id="rId6"/>
    <p:sldId id="288" r:id="rId7"/>
    <p:sldId id="289" r:id="rId8"/>
    <p:sldId id="290" r:id="rId9"/>
    <p:sldId id="291" r:id="rId10"/>
    <p:sldId id="292" r:id="rId11"/>
    <p:sldId id="293" r:id="rId12"/>
    <p:sldId id="283" r:id="rId13"/>
    <p:sldId id="258" r:id="rId14"/>
    <p:sldId id="259" r:id="rId15"/>
    <p:sldId id="260" r:id="rId16"/>
    <p:sldId id="261" r:id="rId17"/>
    <p:sldId id="262" r:id="rId18"/>
    <p:sldId id="263" r:id="rId19"/>
    <p:sldId id="265" r:id="rId20"/>
    <p:sldId id="266" r:id="rId21"/>
    <p:sldId id="268" r:id="rId22"/>
    <p:sldId id="267" r:id="rId23"/>
    <p:sldId id="269" r:id="rId24"/>
    <p:sldId id="270" r:id="rId25"/>
    <p:sldId id="271" r:id="rId26"/>
    <p:sldId id="275" r:id="rId27"/>
    <p:sldId id="272" r:id="rId28"/>
    <p:sldId id="273" r:id="rId29"/>
    <p:sldId id="274" r:id="rId30"/>
    <p:sldId id="276" r:id="rId31"/>
    <p:sldId id="277" r:id="rId32"/>
    <p:sldId id="278" r:id="rId33"/>
    <p:sldId id="279" r:id="rId34"/>
    <p:sldId id="280" r:id="rId35"/>
    <p:sldId id="281" r:id="rId36"/>
    <p:sldId id="282"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25198"/>
    <a:srgbClr val="000099"/>
    <a:srgbClr val="1C1C1C"/>
    <a:srgbClr val="3366FF"/>
    <a:srgbClr val="99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575" autoAdjust="0"/>
    <p:restoredTop sz="94652" autoAdjust="0"/>
  </p:normalViewPr>
  <p:slideViewPr>
    <p:cSldViewPr showGuides="1">
      <p:cViewPr varScale="1">
        <p:scale>
          <a:sx n="65" d="100"/>
          <a:sy n="65" d="100"/>
        </p:scale>
        <p:origin x="-11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D4F989C-1985-4A92-9B66-53964A1A99CF}"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224F4FA-DAD0-4D78-8F50-39B766E0755D}"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990CF1A-D216-444A-BC89-D394D606017E}"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CFECCD8-24F5-45E2-988D-77EF86EC146D}"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F1C338A-03D2-41F2-B55A-FAB2BCADCBB6}"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587C5042-0D37-4DF3-8351-53D90A0219DF}"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C4D568A-06B5-457F-AFDF-27C10609186B}"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0FC19C1-F540-4519-8332-BD5E190F7E8F}"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635599DB-28E2-49A8-B6CF-251E95F55F36}"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A2B95E4-FDFE-4AD6-AD5E-B2175D70E051}"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73B0136-43DC-45B2-8245-B1508F2D31C2}"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1DDC6D9-1CAF-48A5-A524-C71906AAD44D}"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kcolumns.com/2010/07/24/in-hope-to-awaken-their-conscience-by-dr-haider-mehd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wordswrittendown.com/2011/07/best-newspaper-columns-of-all-tim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4572000" y="2349500"/>
            <a:ext cx="4248150" cy="544513"/>
          </a:xfrm>
          <a:noFill/>
        </p:spPr>
        <p:txBody>
          <a:bodyPr/>
          <a:lstStyle/>
          <a:p>
            <a:pPr eaLnBrk="1" hangingPunct="1"/>
            <a:r>
              <a:rPr lang="es-UY" sz="3600" b="1" smtClean="0">
                <a:solidFill>
                  <a:schemeClr val="tx1"/>
                </a:solidFill>
              </a:rPr>
              <a:t>Columns </a:t>
            </a:r>
            <a:endParaRPr lang="es-ES" sz="3600" b="1" smtClean="0">
              <a:solidFill>
                <a:schemeClr val="tx1"/>
              </a:solidFill>
            </a:endParaRPr>
          </a:p>
        </p:txBody>
      </p:sp>
      <p:sp>
        <p:nvSpPr>
          <p:cNvPr id="2051" name="Rectangle 119"/>
          <p:cNvSpPr>
            <a:spLocks noChangeArrowheads="1"/>
          </p:cNvSpPr>
          <p:nvPr/>
        </p:nvSpPr>
        <p:spPr bwMode="auto">
          <a:xfrm>
            <a:off x="4572000" y="2924175"/>
            <a:ext cx="3384550" cy="544513"/>
          </a:xfrm>
          <a:prstGeom prst="rect">
            <a:avLst/>
          </a:prstGeom>
          <a:noFill/>
          <a:ln w="9525">
            <a:noFill/>
            <a:miter lim="800000"/>
            <a:headEnd/>
            <a:tailEnd/>
          </a:ln>
        </p:spPr>
        <p:txBody>
          <a:bodyPr anchor="ctr"/>
          <a:lstStyle/>
          <a:p>
            <a:r>
              <a:rPr lang="es-UY" b="1"/>
              <a:t>Opinión Writing</a:t>
            </a:r>
            <a:endParaRPr lang="es-ES"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r>
              <a:rPr lang="en-US" sz="2800" b="1" dirty="0" smtClean="0">
                <a:solidFill>
                  <a:schemeClr val="tx1"/>
                </a:solidFill>
                <a:latin typeface="+mn-lt"/>
                <a:ea typeface="+mn-ea"/>
                <a:cs typeface="+mn-cs"/>
              </a:rPr>
              <a:t>Business Columns:</a:t>
            </a:r>
          </a:p>
          <a:p>
            <a:pPr algn="just"/>
            <a:r>
              <a:rPr lang="en-US" sz="2800" dirty="0" smtClean="0">
                <a:solidFill>
                  <a:schemeClr val="tx1"/>
                </a:solidFill>
                <a:latin typeface="+mn-lt"/>
                <a:ea typeface="+mn-ea"/>
                <a:cs typeface="+mn-cs"/>
              </a:rPr>
              <a:t>Business columns are included in many newspapers and discuss such issues as corporate developments, stock-market trends, investments and economic transitions.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Business </a:t>
            </a:r>
            <a:r>
              <a:rPr lang="en-US" sz="2800" dirty="0" smtClean="0">
                <a:solidFill>
                  <a:schemeClr val="tx1"/>
                </a:solidFill>
                <a:latin typeface="+mn-lt"/>
                <a:ea typeface="+mn-ea"/>
                <a:cs typeface="+mn-cs"/>
              </a:rPr>
              <a:t>columns are a helpful resource for those entering business or new investors.</a:t>
            </a: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r>
              <a:rPr lang="en-US" sz="2800" b="1" dirty="0" smtClean="0">
                <a:solidFill>
                  <a:schemeClr val="tx1"/>
                </a:solidFill>
                <a:latin typeface="+mn-lt"/>
                <a:ea typeface="+mn-ea"/>
                <a:cs typeface="+mn-cs"/>
              </a:rPr>
              <a:t>Metro Columns:</a:t>
            </a:r>
          </a:p>
          <a:p>
            <a:pPr algn="just"/>
            <a:r>
              <a:rPr lang="en-US" sz="2800" dirty="0" smtClean="0">
                <a:solidFill>
                  <a:schemeClr val="tx1"/>
                </a:solidFill>
                <a:latin typeface="+mn-lt"/>
                <a:ea typeface="+mn-ea"/>
                <a:cs typeface="+mn-cs"/>
              </a:rPr>
              <a:t>Metro columnists write about local issues that can include urban and regional planning, local government issues, crime, legal affairs and controversial news, among many others.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This </a:t>
            </a:r>
            <a:r>
              <a:rPr lang="en-US" sz="2800" dirty="0" smtClean="0">
                <a:solidFill>
                  <a:schemeClr val="tx1"/>
                </a:solidFill>
                <a:latin typeface="+mn-lt"/>
                <a:ea typeface="+mn-ea"/>
                <a:cs typeface="+mn-cs"/>
              </a:rPr>
              <a:t>type of column often encourages citizens to get involved in their communities.</a:t>
            </a:r>
            <a:endParaRPr lang="en-US" sz="2800" b="1"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Column Writing</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smtClean="0"/>
              <a:t>While writing a column for any newspaper, these are the main things you need to consider:</a:t>
            </a:r>
          </a:p>
          <a:p>
            <a:pPr algn="just"/>
            <a:r>
              <a:rPr lang="en-US" sz="2800" b="1" smtClean="0"/>
              <a:t>Content</a:t>
            </a:r>
            <a:r>
              <a:rPr lang="en-US" sz="2800" smtClean="0"/>
              <a:t> - what you actually say. Is it 'right' and is it interesting?</a:t>
            </a:r>
          </a:p>
          <a:p>
            <a:pPr algn="just"/>
            <a:r>
              <a:rPr lang="en-US" sz="2800" b="1" smtClean="0"/>
              <a:t>Organization</a:t>
            </a:r>
            <a:r>
              <a:rPr lang="en-US" sz="2800" smtClean="0"/>
              <a:t> - how you lay out your writing. Is it 'right' and is it clear?</a:t>
            </a:r>
          </a:p>
          <a:p>
            <a:pPr algn="just"/>
            <a:r>
              <a:rPr lang="en-US" sz="2800" b="1" smtClean="0"/>
              <a:t>Accuracy</a:t>
            </a:r>
            <a:r>
              <a:rPr lang="en-US" sz="2800" smtClean="0"/>
              <a:t> - words, spelling and grammar. Are they the 'right' words in the 'right' style?</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188913"/>
            <a:ext cx="8229600" cy="981075"/>
          </a:xfrm>
        </p:spPr>
        <p:txBody>
          <a:bodyPr/>
          <a:lstStyle/>
          <a:p>
            <a:pPr eaLnBrk="1" hangingPunct="1"/>
            <a:r>
              <a:rPr lang="en-US" b="1" smtClean="0"/>
              <a:t>Column Writing</a:t>
            </a:r>
            <a:endParaRPr lang="en-US" smtClean="0">
              <a:solidFill>
                <a:schemeClr val="tx1"/>
              </a:solidFill>
            </a:endParaRPr>
          </a:p>
        </p:txBody>
      </p:sp>
      <p:sp>
        <p:nvSpPr>
          <p:cNvPr id="4099" name="Rectangle 3"/>
          <p:cNvSpPr>
            <a:spLocks noGrp="1" noChangeArrowheads="1"/>
          </p:cNvSpPr>
          <p:nvPr>
            <p:ph type="body" idx="1"/>
          </p:nvPr>
        </p:nvSpPr>
        <p:spPr>
          <a:xfrm>
            <a:off x="457200" y="1855788"/>
            <a:ext cx="8229600" cy="4525962"/>
          </a:xfrm>
        </p:spPr>
        <p:txBody>
          <a:bodyPr/>
          <a:lstStyle/>
          <a:p>
            <a:pPr algn="just"/>
            <a:r>
              <a:rPr lang="en-US" b="1" smtClean="0"/>
              <a:t>Effect</a:t>
            </a:r>
            <a:r>
              <a:rPr lang="en-US" smtClean="0"/>
              <a:t> - how you create an impact. Have you grabbed the reader and made them feel what you intended?</a:t>
            </a:r>
          </a:p>
          <a:p>
            <a:pPr algn="just"/>
            <a:r>
              <a:rPr lang="en-US" b="1" smtClean="0"/>
              <a:t>Genre</a:t>
            </a:r>
            <a:r>
              <a:rPr lang="en-US" smtClean="0"/>
              <a:t> - what form are you writing (an article, script, poem, letter, story etc)?</a:t>
            </a:r>
          </a:p>
          <a:p>
            <a:pPr algn="just"/>
            <a:r>
              <a:rPr lang="en-US" b="1" smtClean="0"/>
              <a:t>Audience</a:t>
            </a:r>
            <a:r>
              <a:rPr lang="en-US" smtClean="0"/>
              <a:t> - who are you writing it for (kids, adults, males, females etc)?</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188913"/>
            <a:ext cx="8229600" cy="981075"/>
          </a:xfrm>
        </p:spPr>
        <p:txBody>
          <a:bodyPr/>
          <a:lstStyle/>
          <a:p>
            <a:pPr eaLnBrk="1" hangingPunct="1"/>
            <a:r>
              <a:rPr lang="en-US" b="1" smtClean="0"/>
              <a:t>Column Writing</a:t>
            </a:r>
            <a:endParaRPr lang="en-US" smtClean="0">
              <a:solidFill>
                <a:schemeClr val="tx1"/>
              </a:solidFill>
            </a:endParaRPr>
          </a:p>
        </p:txBody>
      </p:sp>
      <p:sp>
        <p:nvSpPr>
          <p:cNvPr id="5123" name="Rectangle 3"/>
          <p:cNvSpPr>
            <a:spLocks noGrp="1" noChangeArrowheads="1"/>
          </p:cNvSpPr>
          <p:nvPr>
            <p:ph type="body" idx="1"/>
          </p:nvPr>
        </p:nvSpPr>
        <p:spPr>
          <a:xfrm>
            <a:off x="457200" y="1855788"/>
            <a:ext cx="8229600" cy="4525962"/>
          </a:xfrm>
        </p:spPr>
        <p:txBody>
          <a:bodyPr/>
          <a:lstStyle/>
          <a:p>
            <a:pPr algn="just"/>
            <a:r>
              <a:rPr lang="en-US" b="1" smtClean="0"/>
              <a:t>Purpose</a:t>
            </a:r>
            <a:r>
              <a:rPr lang="en-US" smtClean="0"/>
              <a:t> - why are you writing it (to persuade, argue, review etc)?</a:t>
            </a:r>
          </a:p>
          <a:p>
            <a:pPr algn="just"/>
            <a:r>
              <a:rPr lang="en-US" smtClean="0"/>
              <a:t>Once you can answer these questions, you will be able to work out the fourth key idea:</a:t>
            </a:r>
          </a:p>
          <a:p>
            <a:pPr algn="just"/>
            <a:r>
              <a:rPr lang="en-US" b="1" smtClean="0"/>
              <a:t>Style</a:t>
            </a:r>
            <a:r>
              <a:rPr lang="en-US" smtClean="0"/>
              <a:t> - how are you writing (formal, chatty, serious, comic, slang etc)?</a:t>
            </a:r>
          </a:p>
          <a:p>
            <a:pPr algn="just"/>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981075"/>
          </a:xfrm>
        </p:spPr>
        <p:txBody>
          <a:bodyPr/>
          <a:lstStyle/>
          <a:p>
            <a:pPr eaLnBrk="1" hangingPunct="1"/>
            <a:r>
              <a:rPr lang="en-US" b="1" smtClean="0"/>
              <a:t>Column Writing</a:t>
            </a:r>
            <a:endParaRPr lang="en-US" smtClean="0">
              <a:solidFill>
                <a:schemeClr val="tx1"/>
              </a:solidFill>
            </a:endParaRPr>
          </a:p>
        </p:txBody>
      </p:sp>
      <p:sp>
        <p:nvSpPr>
          <p:cNvPr id="6147" name="Rectangle 3"/>
          <p:cNvSpPr>
            <a:spLocks noGrp="1" noChangeArrowheads="1"/>
          </p:cNvSpPr>
          <p:nvPr>
            <p:ph type="body" idx="1"/>
          </p:nvPr>
        </p:nvSpPr>
        <p:spPr>
          <a:xfrm>
            <a:off x="500063" y="1143000"/>
            <a:ext cx="8229600" cy="5214938"/>
          </a:xfrm>
        </p:spPr>
        <p:txBody>
          <a:bodyPr/>
          <a:lstStyle/>
          <a:p>
            <a:pPr algn="just"/>
            <a:r>
              <a:rPr lang="en-US" sz="2800" smtClean="0"/>
              <a:t>What newspaper are they writing for? Will the readers be interested in their story?</a:t>
            </a:r>
          </a:p>
          <a:p>
            <a:pPr algn="just"/>
            <a:r>
              <a:rPr lang="en-US" sz="2800" smtClean="0"/>
              <a:t>Which part of the paper are they writing for? How long does the article need to be?</a:t>
            </a:r>
          </a:p>
          <a:p>
            <a:pPr algn="just"/>
            <a:r>
              <a:rPr lang="en-US" sz="2800" smtClean="0"/>
              <a:t>What are this newspaper's readers like? (This helps identify what to style to use - eg formal/informal, simple/more complex language, young/older vocabulary.)</a:t>
            </a:r>
          </a:p>
          <a:p>
            <a:pPr algn="just"/>
            <a:r>
              <a:rPr lang="en-US" sz="2800" smtClean="0"/>
              <a:t>When the journalist knows the answers to these questions, he or she will be able to work out the </a:t>
            </a:r>
            <a:r>
              <a:rPr lang="en-US" sz="2800" b="1" smtClean="0"/>
              <a:t>style</a:t>
            </a:r>
            <a:r>
              <a:rPr lang="en-US" sz="2800" smtClean="0"/>
              <a:t> and </a:t>
            </a:r>
            <a:r>
              <a:rPr lang="en-US" sz="2800" b="1" smtClean="0"/>
              <a:t>word count</a:t>
            </a:r>
            <a:r>
              <a:rPr lang="en-US" sz="2800" smtClean="0"/>
              <a:t>. </a:t>
            </a:r>
          </a:p>
          <a:p>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188913"/>
            <a:ext cx="8229600" cy="981075"/>
          </a:xfrm>
        </p:spPr>
        <p:txBody>
          <a:bodyPr/>
          <a:lstStyle/>
          <a:p>
            <a:pPr eaLnBrk="1" hangingPunct="1"/>
            <a:r>
              <a:rPr lang="en-US" sz="3600" b="1" smtClean="0"/>
              <a:t>GENERAL STYLE OF THE COLUMN</a:t>
            </a:r>
            <a:endParaRPr lang="en-US" sz="3600" smtClean="0">
              <a:solidFill>
                <a:schemeClr val="tx1"/>
              </a:solidFill>
            </a:endParaRPr>
          </a:p>
        </p:txBody>
      </p:sp>
      <p:sp>
        <p:nvSpPr>
          <p:cNvPr id="7171" name="Rectangle 3"/>
          <p:cNvSpPr>
            <a:spLocks noGrp="1" noChangeArrowheads="1"/>
          </p:cNvSpPr>
          <p:nvPr>
            <p:ph type="body" idx="1"/>
          </p:nvPr>
        </p:nvSpPr>
        <p:spPr>
          <a:xfrm>
            <a:off x="500063" y="1143000"/>
            <a:ext cx="8229600" cy="5214938"/>
          </a:xfrm>
        </p:spPr>
        <p:txBody>
          <a:bodyPr/>
          <a:lstStyle/>
          <a:p>
            <a:pPr algn="just"/>
            <a:r>
              <a:rPr lang="en-US" sz="2800" b="1" smtClean="0"/>
              <a:t>Five General Styles</a:t>
            </a:r>
          </a:p>
          <a:p>
            <a:pPr algn="just"/>
            <a:r>
              <a:rPr lang="en-US" sz="2800" smtClean="0"/>
              <a:t>There are five general styles, employed in the column-writing. </a:t>
            </a:r>
          </a:p>
          <a:p>
            <a:pPr algn="just"/>
            <a:r>
              <a:rPr lang="en-US" sz="2800" smtClean="0"/>
              <a:t>It now depends on the columnist to choose and select the style of a column according to his aptitude, personality and attitude in close consonance with the type of his column. </a:t>
            </a:r>
          </a:p>
          <a:p>
            <a:pPr algn="just"/>
            <a:r>
              <a:rPr lang="en-US" sz="2800" smtClean="0"/>
              <a:t>The selection of an appropriate style also depends on the nature of material a columnist desires to employ</a:t>
            </a:r>
            <a:r>
              <a:rPr lang="en-US" smtClean="0"/>
              <a:t> </a:t>
            </a:r>
          </a:p>
          <a:p>
            <a:pPr algn="just"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188913"/>
            <a:ext cx="8229600" cy="981075"/>
          </a:xfrm>
        </p:spPr>
        <p:txBody>
          <a:bodyPr/>
          <a:lstStyle/>
          <a:p>
            <a:pPr eaLnBrk="1" hangingPunct="1"/>
            <a:r>
              <a:rPr lang="en-US" sz="3600" b="1" smtClean="0"/>
              <a:t>Unified Style</a:t>
            </a:r>
            <a:endParaRPr lang="en-US" sz="3600" smtClean="0">
              <a:solidFill>
                <a:schemeClr val="tx1"/>
              </a:solidFill>
            </a:endParaRPr>
          </a:p>
        </p:txBody>
      </p:sp>
      <p:sp>
        <p:nvSpPr>
          <p:cNvPr id="8195" name="Rectangle 3"/>
          <p:cNvSpPr>
            <a:spLocks noGrp="1" noChangeArrowheads="1"/>
          </p:cNvSpPr>
          <p:nvPr>
            <p:ph type="body" idx="1"/>
          </p:nvPr>
        </p:nvSpPr>
        <p:spPr>
          <a:xfrm>
            <a:off x="500063" y="1143000"/>
            <a:ext cx="8229600" cy="5214938"/>
          </a:xfrm>
        </p:spPr>
        <p:txBody>
          <a:bodyPr/>
          <a:lstStyle/>
          <a:p>
            <a:pPr algn="just"/>
            <a:r>
              <a:rPr lang="en-US" sz="2800" smtClean="0"/>
              <a:t>When a column is desired to be composed and written on a simple subject throughout, a columnist is said to have utilised the unified style. </a:t>
            </a:r>
          </a:p>
          <a:p>
            <a:pPr algn="just"/>
            <a:r>
              <a:rPr lang="en-US" sz="2800" smtClean="0"/>
              <a:t>As per unified style, such column is in fact an essay formally or informally in order to attune his topic and approach. </a:t>
            </a:r>
          </a:p>
          <a:p>
            <a:pPr algn="just"/>
            <a:r>
              <a:rPr lang="en-US" sz="2800" smtClean="0"/>
              <a:t>A unified style is generally used by the political columnist, the sports columnist. These columnists used the unified style to discuss a single subject on each day. It is also useful for those who cater to single-idea columns.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188913"/>
            <a:ext cx="8229600" cy="981075"/>
          </a:xfrm>
        </p:spPr>
        <p:txBody>
          <a:bodyPr/>
          <a:lstStyle/>
          <a:p>
            <a:pPr eaLnBrk="1" hangingPunct="1"/>
            <a:r>
              <a:rPr lang="en-US" sz="3600" b="1" smtClean="0"/>
              <a:t>Anecdotal Style</a:t>
            </a:r>
            <a:endParaRPr lang="en-US" sz="3600" smtClean="0">
              <a:solidFill>
                <a:schemeClr val="tx1"/>
              </a:solidFill>
            </a:endParaRPr>
          </a:p>
        </p:txBody>
      </p:sp>
      <p:sp>
        <p:nvSpPr>
          <p:cNvPr id="9219" name="Rectangle 3"/>
          <p:cNvSpPr>
            <a:spLocks noGrp="1" noChangeArrowheads="1"/>
          </p:cNvSpPr>
          <p:nvPr>
            <p:ph type="body" idx="1"/>
          </p:nvPr>
        </p:nvSpPr>
        <p:spPr>
          <a:xfrm>
            <a:off x="500063" y="1143000"/>
            <a:ext cx="8229600" cy="5214938"/>
          </a:xfrm>
        </p:spPr>
        <p:txBody>
          <a:bodyPr/>
          <a:lstStyle/>
          <a:p>
            <a:pPr algn="just"/>
            <a:r>
              <a:rPr lang="en-US" sz="2800" smtClean="0"/>
              <a:t>In this style, a number of unrelated and related stories and a variety of observations are gathered in a single column. These unrelated stories and varied observations however could bear no similarities and have no bearing on each other. </a:t>
            </a:r>
          </a:p>
          <a:p>
            <a:pPr algn="just"/>
            <a:r>
              <a:rPr lang="en-US" sz="2800" smtClean="0"/>
              <a:t>By anecdotal style, a columnist is able to include several subjects ranging from six to ten anecdotes or observation in a single column.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188913"/>
            <a:ext cx="8229600" cy="981075"/>
          </a:xfrm>
        </p:spPr>
        <p:txBody>
          <a:bodyPr/>
          <a:lstStyle/>
          <a:p>
            <a:pPr eaLnBrk="1" hangingPunct="1"/>
            <a:r>
              <a:rPr lang="en-US" sz="3600" b="1" smtClean="0"/>
              <a:t>Departmental Style</a:t>
            </a:r>
            <a:endParaRPr lang="en-US" sz="3600" smtClean="0">
              <a:solidFill>
                <a:schemeClr val="tx1"/>
              </a:solidFill>
            </a:endParaRPr>
          </a:p>
        </p:txBody>
      </p:sp>
      <p:sp>
        <p:nvSpPr>
          <p:cNvPr id="10243" name="Rectangle 3"/>
          <p:cNvSpPr>
            <a:spLocks noGrp="1" noChangeArrowheads="1"/>
          </p:cNvSpPr>
          <p:nvPr>
            <p:ph type="body" idx="1"/>
          </p:nvPr>
        </p:nvSpPr>
        <p:spPr>
          <a:xfrm>
            <a:off x="500063" y="1143000"/>
            <a:ext cx="8229600" cy="5214938"/>
          </a:xfrm>
        </p:spPr>
        <p:txBody>
          <a:bodyPr/>
          <a:lstStyle/>
          <a:p>
            <a:pPr algn="just"/>
            <a:r>
              <a:rPr lang="en-US" sz="2800" smtClean="0"/>
              <a:t>When a columnist has arranged and managed such material, which can be easily divided and separated into different departments, it is known as a departmental style</a:t>
            </a:r>
          </a:p>
          <a:p>
            <a:pPr algn="just"/>
            <a:r>
              <a:rPr lang="en-US" sz="2800" smtClean="0"/>
              <a:t>It is most effective for random observation, little known information and provocative bits of news of general interest, which all collectively make the columns most popular and generally practised. The departmental columns may be given such names as, “in the mailbag”, ‘lest we forget”, “things to remember”, and “Passing Parade”.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dirty="0" smtClean="0">
                <a:solidFill>
                  <a:schemeClr val="tx1"/>
                </a:solidFill>
                <a:latin typeface="+mn-lt"/>
                <a:ea typeface="+mn-ea"/>
                <a:cs typeface="+mn-cs"/>
              </a:rPr>
              <a:t>Many seasoned journalists dream of their opportunity to express their opinions and show their voices from a platform called a </a:t>
            </a:r>
            <a:r>
              <a:rPr lang="en-US" sz="2800" dirty="0" smtClean="0">
                <a:solidFill>
                  <a:schemeClr val="tx1"/>
                </a:solidFill>
                <a:latin typeface="+mn-lt"/>
                <a:ea typeface="+mn-ea"/>
                <a:cs typeface="+mn-cs"/>
              </a:rPr>
              <a:t>column.</a:t>
            </a:r>
          </a:p>
          <a:p>
            <a:pPr algn="just"/>
            <a:r>
              <a:rPr lang="en-US" sz="2800" dirty="0" smtClean="0">
                <a:solidFill>
                  <a:schemeClr val="tx1"/>
                </a:solidFill>
                <a:latin typeface="+mn-lt"/>
                <a:ea typeface="+mn-ea"/>
                <a:cs typeface="+mn-cs"/>
              </a:rPr>
              <a:t>Newspaper </a:t>
            </a:r>
            <a:r>
              <a:rPr lang="en-US" sz="2800" dirty="0" smtClean="0">
                <a:solidFill>
                  <a:schemeClr val="tx1"/>
                </a:solidFill>
                <a:latin typeface="+mn-lt"/>
                <a:ea typeface="+mn-ea"/>
                <a:cs typeface="+mn-cs"/>
              </a:rPr>
              <a:t>columns provide the reader with a diversion from straightforward news </a:t>
            </a:r>
            <a:r>
              <a:rPr lang="en-US" sz="2800" dirty="0" smtClean="0">
                <a:solidFill>
                  <a:schemeClr val="tx1"/>
                </a:solidFill>
                <a:latin typeface="+mn-lt"/>
                <a:ea typeface="+mn-ea"/>
                <a:cs typeface="+mn-cs"/>
              </a:rPr>
              <a:t>stories.</a:t>
            </a:r>
          </a:p>
          <a:p>
            <a:pPr algn="just"/>
            <a:r>
              <a:rPr lang="en-US" sz="2800" dirty="0" smtClean="0">
                <a:solidFill>
                  <a:schemeClr val="tx1"/>
                </a:solidFill>
                <a:latin typeface="+mn-lt"/>
                <a:ea typeface="+mn-ea"/>
                <a:cs typeface="+mn-cs"/>
              </a:rPr>
              <a:t>They </a:t>
            </a:r>
            <a:r>
              <a:rPr lang="en-US" sz="2800" dirty="0" smtClean="0">
                <a:solidFill>
                  <a:schemeClr val="tx1"/>
                </a:solidFill>
                <a:latin typeface="+mn-lt"/>
                <a:ea typeface="+mn-ea"/>
                <a:cs typeface="+mn-cs"/>
              </a:rPr>
              <a:t>may express the viewpoints of columnists in a scathing or humorous manner, and typically attempt to persuade readers or to simply entertain them.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Columns </a:t>
            </a:r>
            <a:r>
              <a:rPr lang="en-US" sz="2800" dirty="0" smtClean="0">
                <a:solidFill>
                  <a:schemeClr val="tx1"/>
                </a:solidFill>
                <a:latin typeface="+mn-lt"/>
                <a:ea typeface="+mn-ea"/>
                <a:cs typeface="+mn-cs"/>
              </a:rPr>
              <a:t>often provide a combination of fact-based information and opinion.</a:t>
            </a:r>
          </a:p>
          <a:p>
            <a:pPr algn="just"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smtClean="0"/>
              <a:t>Question-and-Answer Style</a:t>
            </a:r>
            <a:endParaRPr lang="en-US" smtClean="0"/>
          </a:p>
        </p:txBody>
      </p:sp>
      <p:sp>
        <p:nvSpPr>
          <p:cNvPr id="11267" name="Content Placeholder 2"/>
          <p:cNvSpPr>
            <a:spLocks noGrp="1"/>
          </p:cNvSpPr>
          <p:nvPr>
            <p:ph idx="1"/>
          </p:nvPr>
        </p:nvSpPr>
        <p:spPr/>
        <p:txBody>
          <a:bodyPr/>
          <a:lstStyle/>
          <a:p>
            <a:pPr algn="just"/>
            <a:r>
              <a:rPr lang="en-US" sz="2800" smtClean="0"/>
              <a:t>Under this style of column-writing, a columnist gives a question and then answers it. By this style, a columnist makes the columns easy to understand and intelligible even to the general readers. This style of writing a column gives ample opportunities to the columnist to raise questions of national and paramount importance, and then answers them in easy and understandable style and language.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b="1" smtClean="0"/>
              <a:t>USEFUL WRITING DEVICES</a:t>
            </a:r>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t>Be specific</a:t>
            </a:r>
            <a:endParaRPr lang="en-US" smtClean="0"/>
          </a:p>
        </p:txBody>
      </p:sp>
      <p:sp>
        <p:nvSpPr>
          <p:cNvPr id="13315" name="Content Placeholder 2"/>
          <p:cNvSpPr>
            <a:spLocks noGrp="1"/>
          </p:cNvSpPr>
          <p:nvPr>
            <p:ph idx="1"/>
          </p:nvPr>
        </p:nvSpPr>
        <p:spPr/>
        <p:txBody>
          <a:bodyPr/>
          <a:lstStyle/>
          <a:p>
            <a:pPr algn="just"/>
            <a:r>
              <a:rPr lang="en-US" smtClean="0"/>
              <a:t>“Kareem was attacked by an animal” isn’t</a:t>
            </a:r>
          </a:p>
          <a:p>
            <a:pPr algn="just"/>
            <a:r>
              <a:rPr lang="en-US" smtClean="0"/>
              <a:t>nearly as effective as “Kareem was bitten on the knee by a Dog.”</a:t>
            </a:r>
          </a:p>
          <a:p>
            <a:pPr algn="just"/>
            <a:r>
              <a:rPr lang="en-US" smtClean="0"/>
              <a:t>Focus on things that can be seen or heard or measured. Give the reader specific people, places, sounds, colours, smells, scenes and sensations.</a:t>
            </a:r>
          </a:p>
          <a:p>
            <a:pPr algn="just"/>
            <a:r>
              <a:rPr lang="en-US" smtClean="0"/>
              <a:t>Generalities are too abstract.</a:t>
            </a:r>
          </a:p>
          <a:p>
            <a:pPr algn="just"/>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14339" name="Content Placeholder 2"/>
          <p:cNvSpPr>
            <a:spLocks noGrp="1"/>
          </p:cNvSpPr>
          <p:nvPr>
            <p:ph idx="1"/>
          </p:nvPr>
        </p:nvSpPr>
        <p:spPr/>
        <p:txBody>
          <a:bodyPr/>
          <a:lstStyle/>
          <a:p>
            <a:r>
              <a:rPr lang="en-US" smtClean="0"/>
              <a:t>http://www.pkcolumns.com/2012/05/21/lal-masjid-rewarding-an-insurrection-by-pervez-hoodbhoy/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smtClean="0"/>
              <a:t>Use ‘Active Verbs</a:t>
            </a:r>
            <a:endParaRPr lang="en-US" smtClean="0"/>
          </a:p>
        </p:txBody>
      </p:sp>
      <p:sp>
        <p:nvSpPr>
          <p:cNvPr id="15363" name="Content Placeholder 2"/>
          <p:cNvSpPr>
            <a:spLocks noGrp="1"/>
          </p:cNvSpPr>
          <p:nvPr>
            <p:ph idx="1"/>
          </p:nvPr>
        </p:nvSpPr>
        <p:spPr/>
        <p:txBody>
          <a:bodyPr/>
          <a:lstStyle/>
          <a:p>
            <a:r>
              <a:rPr lang="en-US" smtClean="0"/>
              <a:t>It’s better to make the subject of your sentence do something, rather than let something be done to it.</a:t>
            </a:r>
          </a:p>
          <a:p>
            <a:r>
              <a:rPr lang="en-US" smtClean="0"/>
              <a:t>“The owl hooted” is stronger than “An owl’s hoot was heard.” The first is active, the second passive.</a:t>
            </a:r>
          </a:p>
          <a:p>
            <a:r>
              <a:rPr lang="en-US" smtClean="0"/>
              <a:t>http://www.pkcolumns.com/2010/07/24/correcting-a-false-start-by-praful-bidwai/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smtClean="0"/>
              <a:t>Use Quotes</a:t>
            </a:r>
            <a:endParaRPr lang="en-US" smtClean="0"/>
          </a:p>
        </p:txBody>
      </p:sp>
      <p:sp>
        <p:nvSpPr>
          <p:cNvPr id="16387" name="Content Placeholder 2"/>
          <p:cNvSpPr>
            <a:spLocks noGrp="1"/>
          </p:cNvSpPr>
          <p:nvPr>
            <p:ph idx="1"/>
          </p:nvPr>
        </p:nvSpPr>
        <p:spPr/>
        <p:txBody>
          <a:bodyPr/>
          <a:lstStyle/>
          <a:p>
            <a:pPr algn="just"/>
            <a:r>
              <a:rPr lang="en-US" smtClean="0"/>
              <a:t>If writing a profile about a specific person, by all means let the reader listen in on what the profile subject has to say. But quotes will enliven even if you it is not about profile. </a:t>
            </a:r>
          </a:p>
          <a:p>
            <a:r>
              <a:rPr lang="en-US" smtClean="0"/>
              <a:t>If writing about a thing or an event or an idea, and refer to some authority to buttress presentation, open the authority’s mouth and let him or her say</a:t>
            </a:r>
          </a:p>
          <a:p>
            <a:r>
              <a:rPr lang="en-US" smtClean="0"/>
              <a:t>something.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Content Placeholder 2"/>
          <p:cNvSpPr>
            <a:spLocks noGrp="1"/>
          </p:cNvSpPr>
          <p:nvPr>
            <p:ph idx="1"/>
          </p:nvPr>
        </p:nvSpPr>
        <p:spPr/>
        <p:txBody>
          <a:bodyPr/>
          <a:lstStyle/>
          <a:p>
            <a:r>
              <a:rPr lang="en-US" smtClean="0">
                <a:hlinkClick r:id="rId2"/>
              </a:rPr>
              <a:t>http://www.pkcolumns.com/2010/07/24/in-hope-to-awaken-their-conscience-by-dr-haider-mehdi/</a:t>
            </a:r>
            <a:endParaRPr lang="en-US" smtClean="0"/>
          </a:p>
          <a:p>
            <a:r>
              <a:rPr lang="en-US" smtClean="0"/>
              <a:t>http://www.pkcolumns.com/2010/07/23/one-people-by-harris-khalique/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Use Characterisation</a:t>
            </a:r>
            <a:endParaRPr lang="en-US" smtClean="0"/>
          </a:p>
        </p:txBody>
      </p:sp>
      <p:sp>
        <p:nvSpPr>
          <p:cNvPr id="18435" name="Content Placeholder 2"/>
          <p:cNvSpPr>
            <a:spLocks noGrp="1"/>
          </p:cNvSpPr>
          <p:nvPr>
            <p:ph idx="1"/>
          </p:nvPr>
        </p:nvSpPr>
        <p:spPr/>
        <p:txBody>
          <a:bodyPr/>
          <a:lstStyle/>
          <a:p>
            <a:pPr algn="just"/>
            <a:r>
              <a:rPr lang="en-US" smtClean="0"/>
              <a:t>Not only do your readers want to hear a person talk, they want to see the person. Give them a glimpse, such as this example:</a:t>
            </a:r>
          </a:p>
          <a:p>
            <a:r>
              <a:rPr lang="en-US" smtClean="0"/>
              <a:t>“Faraz is a short, rumpled little man who wears a blue beret and his collar turned up. He has a fat nose and big ears.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smtClean="0"/>
              <a:t>Show, don’t tell</a:t>
            </a:r>
            <a:endParaRPr lang="en-US" smtClean="0"/>
          </a:p>
        </p:txBody>
      </p:sp>
      <p:sp>
        <p:nvSpPr>
          <p:cNvPr id="19459" name="Content Placeholder 2"/>
          <p:cNvSpPr>
            <a:spLocks noGrp="1"/>
          </p:cNvSpPr>
          <p:nvPr>
            <p:ph idx="1"/>
          </p:nvPr>
        </p:nvSpPr>
        <p:spPr/>
        <p:txBody>
          <a:bodyPr/>
          <a:lstStyle/>
          <a:p>
            <a:r>
              <a:rPr lang="en-US" smtClean="0"/>
              <a:t>So show the reader. Show the shy smile, or the shaking hands, or the gritted teeth or the long, low sigh. Don’t write, “The professor acted strange.” Instead, write: “The professor drooled on his tie, staggered against the blackboard and slid to the floor, moaning.” Now the reader knows what you mean by “strange.”</a:t>
            </a:r>
          </a:p>
          <a:p>
            <a:pPr>
              <a:buFontTx/>
              <a:buNone/>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r>
              <a:rPr lang="en-US" smtClean="0"/>
              <a:t>http://www.pkcolumns.com/2010/07/23/handcuffed-to-history-by-aijaz-zaka-syed/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dirty="0" smtClean="0">
                <a:solidFill>
                  <a:schemeClr val="tx1"/>
                </a:solidFill>
                <a:latin typeface="+mn-lt"/>
                <a:ea typeface="+mn-ea"/>
                <a:cs typeface="+mn-cs"/>
              </a:rPr>
              <a:t>These are the types based on the topi</a:t>
            </a:r>
            <a:r>
              <a:rPr lang="en-US" sz="2800" dirty="0" smtClean="0"/>
              <a:t>c of a column. </a:t>
            </a:r>
          </a:p>
          <a:p>
            <a:pPr algn="just"/>
            <a:r>
              <a:rPr lang="en-US" sz="2800" b="1" dirty="0" smtClean="0">
                <a:solidFill>
                  <a:schemeClr val="tx1"/>
                </a:solidFill>
                <a:latin typeface="+mn-lt"/>
                <a:ea typeface="+mn-ea"/>
                <a:cs typeface="+mn-cs"/>
              </a:rPr>
              <a:t>Advice:</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Advice columns give readers the opportunity to ask questions and seek guidance in areas of their life.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Common </a:t>
            </a:r>
            <a:r>
              <a:rPr lang="en-US" sz="2800" dirty="0" smtClean="0">
                <a:solidFill>
                  <a:schemeClr val="tx1"/>
                </a:solidFill>
                <a:latin typeface="+mn-lt"/>
                <a:ea typeface="+mn-ea"/>
                <a:cs typeface="+mn-cs"/>
              </a:rPr>
              <a:t>topics include relationships, work, home repairs and automobile </a:t>
            </a:r>
            <a:r>
              <a:rPr lang="en-US" sz="2800" dirty="0" smtClean="0">
                <a:solidFill>
                  <a:schemeClr val="tx1"/>
                </a:solidFill>
                <a:latin typeface="+mn-lt"/>
                <a:ea typeface="+mn-ea"/>
                <a:cs typeface="+mn-cs"/>
              </a:rPr>
              <a:t>maintenance.</a:t>
            </a:r>
          </a:p>
          <a:p>
            <a:pPr algn="just"/>
            <a:r>
              <a:rPr lang="en-US" sz="2800" dirty="0" smtClean="0">
                <a:solidFill>
                  <a:schemeClr val="tx1"/>
                </a:solidFill>
                <a:latin typeface="+mn-lt"/>
                <a:ea typeface="+mn-ea"/>
                <a:cs typeface="+mn-cs"/>
              </a:rPr>
              <a:t>Advice </a:t>
            </a:r>
            <a:r>
              <a:rPr lang="en-US" sz="2800" dirty="0" smtClean="0">
                <a:solidFill>
                  <a:schemeClr val="tx1"/>
                </a:solidFill>
                <a:latin typeface="+mn-lt"/>
                <a:ea typeface="+mn-ea"/>
                <a:cs typeface="+mn-cs"/>
              </a:rPr>
              <a:t>columnists are typically considered experts in their field so that the reader is assured of receiving competent advice.</a:t>
            </a: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Describe scenes</a:t>
            </a:r>
            <a:endParaRPr lang="en-US" smtClean="0"/>
          </a:p>
        </p:txBody>
      </p:sp>
      <p:sp>
        <p:nvSpPr>
          <p:cNvPr id="21507" name="Content Placeholder 2"/>
          <p:cNvSpPr>
            <a:spLocks noGrp="1"/>
          </p:cNvSpPr>
          <p:nvPr>
            <p:ph idx="1"/>
          </p:nvPr>
        </p:nvSpPr>
        <p:spPr/>
        <p:txBody>
          <a:bodyPr/>
          <a:lstStyle/>
          <a:p>
            <a:r>
              <a:rPr lang="en-US" smtClean="0"/>
              <a:t>Vivid, brief description of scene and setting can help immensely in holding readers’ attention and propelling them through a story.</a:t>
            </a:r>
          </a:p>
          <a:p>
            <a:r>
              <a:rPr lang="en-US" smtClean="0"/>
              <a:t>http://www.pkcolumns.com/2010/07/22/from-the-mori-to-the-maidan/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smtClean="0"/>
              <a:t>Use vivid figures of speech</a:t>
            </a:r>
            <a:endParaRPr lang="en-US" smtClean="0"/>
          </a:p>
        </p:txBody>
      </p:sp>
      <p:sp>
        <p:nvSpPr>
          <p:cNvPr id="22531" name="Content Placeholder 2"/>
          <p:cNvSpPr>
            <a:spLocks noGrp="1"/>
          </p:cNvSpPr>
          <p:nvPr>
            <p:ph idx="1"/>
          </p:nvPr>
        </p:nvSpPr>
        <p:spPr/>
        <p:txBody>
          <a:bodyPr/>
          <a:lstStyle/>
          <a:p>
            <a:r>
              <a:rPr lang="en-US" smtClean="0"/>
              <a:t>This device is handy, but it can be dangerous. Some figures of speech sparkle and are entirely appropriate.</a:t>
            </a:r>
          </a:p>
          <a:p>
            <a:r>
              <a:rPr lang="en-US" smtClean="0"/>
              <a:t>The danger is that they often fall flat.</a:t>
            </a:r>
          </a:p>
          <a:p>
            <a:r>
              <a:rPr lang="en-US" smtClean="0"/>
              <a:t>http://www.pkcolumns.com/2011/11/28/india-and-the-south-china-sea-by-momin-iftikhar/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smtClean="0"/>
              <a:t>Use Analogies</a:t>
            </a:r>
            <a:endParaRPr lang="en-US" smtClean="0"/>
          </a:p>
        </p:txBody>
      </p:sp>
      <p:sp>
        <p:nvSpPr>
          <p:cNvPr id="23555" name="Content Placeholder 2"/>
          <p:cNvSpPr>
            <a:spLocks noGrp="1"/>
          </p:cNvSpPr>
          <p:nvPr>
            <p:ph idx="1"/>
          </p:nvPr>
        </p:nvSpPr>
        <p:spPr/>
        <p:txBody>
          <a:bodyPr/>
          <a:lstStyle/>
          <a:p>
            <a:r>
              <a:rPr lang="en-US" smtClean="0"/>
              <a:t>An analogy is a comparison of similarities.</a:t>
            </a:r>
          </a:p>
          <a:p>
            <a:r>
              <a:rPr lang="en-US" smtClean="0"/>
              <a:t>Often, with technical information, the use of analogies can help explain complex ideas. The image comes to mind instantly, helping to clear away confusion.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b="1" smtClean="0"/>
              <a:t>Use Humour</a:t>
            </a:r>
            <a:endParaRPr lang="en-US" smtClean="0"/>
          </a:p>
        </p:txBody>
      </p:sp>
      <p:sp>
        <p:nvSpPr>
          <p:cNvPr id="24579" name="Content Placeholder 2"/>
          <p:cNvSpPr>
            <a:spLocks noGrp="1"/>
          </p:cNvSpPr>
          <p:nvPr>
            <p:ph idx="1"/>
          </p:nvPr>
        </p:nvSpPr>
        <p:spPr/>
        <p:txBody>
          <a:bodyPr/>
          <a:lstStyle/>
          <a:p>
            <a:r>
              <a:rPr lang="en-US" smtClean="0"/>
              <a:t>Readers welcome the light touch. Even if subject is serious, slide a bit of humour into it.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smtClean="0"/>
              <a:t>Use Carry-Over Transitional Devices</a:t>
            </a:r>
            <a:endParaRPr lang="en-US" smtClean="0"/>
          </a:p>
        </p:txBody>
      </p:sp>
      <p:sp>
        <p:nvSpPr>
          <p:cNvPr id="25603" name="Content Placeholder 2"/>
          <p:cNvSpPr>
            <a:spLocks noGrp="1"/>
          </p:cNvSpPr>
          <p:nvPr>
            <p:ph idx="1"/>
          </p:nvPr>
        </p:nvSpPr>
        <p:spPr/>
        <p:txBody>
          <a:bodyPr/>
          <a:lstStyle/>
          <a:p>
            <a:r>
              <a:rPr lang="en-US" smtClean="0"/>
              <a:t>His books depart from tradition in another way…</a:t>
            </a:r>
          </a:p>
          <a:p>
            <a:r>
              <a:rPr lang="en-US" smtClean="0"/>
              <a:t>Perhaps so, but DEA officials say…</a:t>
            </a:r>
          </a:p>
          <a:p>
            <a:r>
              <a:rPr lang="en-US" smtClean="0"/>
              <a:t>The Russians have other cards to play as well…</a:t>
            </a:r>
          </a:p>
          <a:p>
            <a:r>
              <a:rPr lang="en-US" smtClean="0"/>
              <a:t>But that’s only half the answer…</a:t>
            </a:r>
          </a:p>
          <a:p>
            <a:r>
              <a:rPr lang="en-US" smtClean="0"/>
              <a:t>Still not satisfied? Then try…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smtClean="0"/>
              <a:t>Use Carry-Over Transitional Devices</a:t>
            </a:r>
            <a:endParaRPr lang="en-US" smtClean="0"/>
          </a:p>
        </p:txBody>
      </p:sp>
      <p:sp>
        <p:nvSpPr>
          <p:cNvPr id="26627" name="Content Placeholder 2"/>
          <p:cNvSpPr>
            <a:spLocks noGrp="1"/>
          </p:cNvSpPr>
          <p:nvPr>
            <p:ph idx="1"/>
          </p:nvPr>
        </p:nvSpPr>
        <p:spPr/>
        <p:txBody>
          <a:bodyPr/>
          <a:lstStyle/>
          <a:p>
            <a:r>
              <a:rPr lang="en-US" smtClean="0"/>
              <a:t>But most circus fans were asking a different question…</a:t>
            </a:r>
          </a:p>
          <a:p>
            <a:pPr>
              <a:buFontTx/>
              <a:buNone/>
            </a:pPr>
            <a:r>
              <a:rPr lang="en-US" smtClean="0"/>
              <a:t>• Meanwhile, a search for solutions continues...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smtClean="0"/>
              <a:t>Use Overlapping Words or Ideas</a:t>
            </a:r>
            <a:endParaRPr lang="en-US" smtClean="0"/>
          </a:p>
        </p:txBody>
      </p:sp>
      <p:sp>
        <p:nvSpPr>
          <p:cNvPr id="27651" name="Content Placeholder 2"/>
          <p:cNvSpPr>
            <a:spLocks noGrp="1"/>
          </p:cNvSpPr>
          <p:nvPr>
            <p:ph idx="1"/>
          </p:nvPr>
        </p:nvSpPr>
        <p:spPr/>
        <p:txBody>
          <a:bodyPr/>
          <a:lstStyle/>
          <a:p>
            <a:r>
              <a:rPr lang="en-US" smtClean="0"/>
              <a:t>This is another good transitional device. It calls for fashioning your link between divergent paragraphs by repeating words or ideas, even though the new paragraph will tackle a totally new concept.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r>
              <a:rPr lang="en-US" b="1" smtClean="0"/>
              <a:t>SELECTION OF A TOPIC</a:t>
            </a:r>
            <a:endParaRPr lang="en-US" smtClean="0"/>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smtClean="0"/>
              <a:t>There are certain things, which must be kept in mind. However, it is always considered, ‘how readers will react to it’, prior to selecting the topic.</a:t>
            </a:r>
          </a:p>
          <a:p>
            <a:pPr algn="just" eaLnBrk="1" hangingPunct="1"/>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188913"/>
            <a:ext cx="8229600" cy="981075"/>
          </a:xfrm>
        </p:spPr>
        <p:txBody>
          <a:bodyPr/>
          <a:lstStyle/>
          <a:p>
            <a:r>
              <a:rPr lang="en-US" b="1" smtClean="0"/>
              <a:t>SELECTION OF A TOPIC</a:t>
            </a:r>
            <a:endParaRPr lang="en-US" smtClean="0"/>
          </a:p>
        </p:txBody>
      </p:sp>
      <p:sp>
        <p:nvSpPr>
          <p:cNvPr id="4099" name="Rectangle 3"/>
          <p:cNvSpPr>
            <a:spLocks noGrp="1" noChangeArrowheads="1"/>
          </p:cNvSpPr>
          <p:nvPr>
            <p:ph type="body" idx="1"/>
          </p:nvPr>
        </p:nvSpPr>
        <p:spPr>
          <a:xfrm>
            <a:off x="571500" y="1357313"/>
            <a:ext cx="8229600" cy="4525962"/>
          </a:xfrm>
        </p:spPr>
        <p:txBody>
          <a:bodyPr/>
          <a:lstStyle/>
          <a:p>
            <a:pPr algn="just"/>
            <a:r>
              <a:rPr lang="en-US" sz="2800" b="1" smtClean="0"/>
              <a:t>A difficult task</a:t>
            </a:r>
          </a:p>
          <a:p>
            <a:pPr algn="just"/>
            <a:r>
              <a:rPr lang="en-US" sz="2800" b="1" smtClean="0"/>
              <a:t>Brainstorm </a:t>
            </a:r>
            <a:r>
              <a:rPr lang="en-US" sz="2800" smtClean="0"/>
              <a:t>with others is also a good idea because besides giving you new ideas, they add something to your arguments. Plus it also helps in seeing both sides of the same picture. However, it must never be taken for granted.</a:t>
            </a:r>
          </a:p>
          <a:p>
            <a:pPr algn="just"/>
            <a:r>
              <a:rPr lang="en-US" sz="2800" smtClean="0"/>
              <a:t>Finding a new topic or subject every day or every alternative day is definitely difficult, and usually regular columnists can fall prey to this.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smtClean="0"/>
              <a:t>Choose from the news items of dailies</a:t>
            </a:r>
            <a:endParaRPr lang="en-US" smtClean="0"/>
          </a:p>
        </p:txBody>
      </p:sp>
      <p:sp>
        <p:nvSpPr>
          <p:cNvPr id="5123" name="Content Placeholder 2"/>
          <p:cNvSpPr>
            <a:spLocks noGrp="1"/>
          </p:cNvSpPr>
          <p:nvPr>
            <p:ph idx="1"/>
          </p:nvPr>
        </p:nvSpPr>
        <p:spPr/>
        <p:txBody>
          <a:bodyPr/>
          <a:lstStyle/>
          <a:p>
            <a:pPr algn="just"/>
            <a:r>
              <a:rPr lang="en-US" sz="2800" smtClean="0"/>
              <a:t>One of the easiest ways to find an idea is of discussing news items, and it is never considered to be a bad idea. This also helps in actualizing the saying ‘Bring to focus what is current’, and news items aptly cover this idea.</a:t>
            </a:r>
          </a:p>
          <a:p>
            <a:pPr algn="just"/>
            <a:r>
              <a:rPr lang="en-US" sz="2800" smtClean="0"/>
              <a:t>He must discuss it in a wider perspective, that is, the present situation in background. This also helps in maintaining the currency of a column.</a:t>
            </a:r>
          </a:p>
          <a:p>
            <a:pPr algn="just"/>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dirty="0" smtClean="0">
                <a:solidFill>
                  <a:schemeClr val="tx1"/>
                </a:solidFill>
                <a:latin typeface="+mn-lt"/>
                <a:ea typeface="+mn-ea"/>
                <a:cs typeface="+mn-cs"/>
              </a:rPr>
              <a:t>Advice </a:t>
            </a:r>
            <a:r>
              <a:rPr lang="en-US" sz="2800" dirty="0" smtClean="0">
                <a:solidFill>
                  <a:schemeClr val="tx1"/>
                </a:solidFill>
                <a:latin typeface="+mn-lt"/>
                <a:ea typeface="+mn-ea"/>
                <a:cs typeface="+mn-cs"/>
              </a:rPr>
              <a:t>columns date to the 18th century, when American newspapers published letters written by spurned lovers and offered relationship advice.</a:t>
            </a:r>
          </a:p>
          <a:p>
            <a:pPr algn="just"/>
            <a:r>
              <a:rPr lang="en-US" sz="2800" dirty="0" smtClean="0">
                <a:solidFill>
                  <a:schemeClr val="tx1"/>
                </a:solidFill>
                <a:latin typeface="+mn-lt"/>
                <a:ea typeface="+mn-ea"/>
                <a:cs typeface="+mn-cs"/>
              </a:rPr>
              <a:t>Perhaps two of the most famous American advice column were the syndicated Dear Abby column and the Ann Landers column, which both offered relationship advice.</a:t>
            </a: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t>Current – May be any incident</a:t>
            </a:r>
            <a:endParaRPr lang="en-US" smtClean="0"/>
          </a:p>
        </p:txBody>
      </p:sp>
      <p:sp>
        <p:nvSpPr>
          <p:cNvPr id="6147" name="Content Placeholder 2"/>
          <p:cNvSpPr>
            <a:spLocks noGrp="1"/>
          </p:cNvSpPr>
          <p:nvPr>
            <p:ph idx="1"/>
          </p:nvPr>
        </p:nvSpPr>
        <p:spPr/>
        <p:txBody>
          <a:bodyPr/>
          <a:lstStyle/>
          <a:p>
            <a:pPr algn="just"/>
            <a:r>
              <a:rPr lang="en-US" sz="2800" smtClean="0"/>
              <a:t>Sometimes unreported incidents can be a subject of a column, and the columnist never chooses an incident against editorial policy. </a:t>
            </a:r>
          </a:p>
          <a:p>
            <a:pPr algn="just"/>
            <a:r>
              <a:rPr lang="en-US" sz="2800" smtClean="0"/>
              <a:t>For even an unreported incident, currency of the incident is a must. </a:t>
            </a:r>
          </a:p>
          <a:p>
            <a:pPr algn="just"/>
            <a:r>
              <a:rPr lang="en-US" sz="2800" smtClean="0"/>
              <a:t>One basic criterion for such a selection is how far the incident has affected, adversely or positively, the readers. </a:t>
            </a:r>
          </a:p>
          <a:p>
            <a:pPr algn="just"/>
            <a:r>
              <a:rPr lang="en-US" sz="2800" smtClean="0"/>
              <a:t>‘See what others do not see’ is the basic idea of looking for possibilities.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Close to your heart</a:t>
            </a:r>
            <a:endParaRPr lang="en-US" smtClean="0"/>
          </a:p>
        </p:txBody>
      </p:sp>
      <p:sp>
        <p:nvSpPr>
          <p:cNvPr id="7171" name="Content Placeholder 2"/>
          <p:cNvSpPr>
            <a:spLocks noGrp="1"/>
          </p:cNvSpPr>
          <p:nvPr>
            <p:ph idx="1"/>
          </p:nvPr>
        </p:nvSpPr>
        <p:spPr/>
        <p:txBody>
          <a:bodyPr/>
          <a:lstStyle/>
          <a:p>
            <a:pPr algn="just"/>
            <a:r>
              <a:rPr lang="en-US" smtClean="0"/>
              <a:t>Subject must be touching your heart or mind, and it can even any incident from ordinary life, may be a chat with the family or someone coming up with a statement.</a:t>
            </a:r>
          </a:p>
          <a:p>
            <a:pPr algn="just"/>
            <a:r>
              <a:rPr lang="en-US" smtClean="0"/>
              <a:t>Anything that makes you think, and you want to share can be a subject for column, but it must never be a stale or routine subject.</a:t>
            </a:r>
          </a:p>
          <a:p>
            <a:pPr algn="just"/>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smtClean="0"/>
              <a:t>Try to find a scoop</a:t>
            </a:r>
            <a:endParaRPr lang="en-US" smtClean="0"/>
          </a:p>
        </p:txBody>
      </p:sp>
      <p:sp>
        <p:nvSpPr>
          <p:cNvPr id="8195" name="Content Placeholder 2"/>
          <p:cNvSpPr>
            <a:spLocks noGrp="1"/>
          </p:cNvSpPr>
          <p:nvPr>
            <p:ph idx="1"/>
          </p:nvPr>
        </p:nvSpPr>
        <p:spPr/>
        <p:txBody>
          <a:bodyPr/>
          <a:lstStyle/>
          <a:p>
            <a:pPr algn="just"/>
            <a:r>
              <a:rPr lang="en-US" smtClean="0"/>
              <a:t>Writers try to find a scoop, and are always looking for big news, which has not been reported so far. </a:t>
            </a:r>
          </a:p>
          <a:p>
            <a:pPr algn="just"/>
            <a:r>
              <a:rPr lang="en-US" smtClean="0"/>
              <a:t>For this, they talk to people, who are either taking big decisions or ordinary ones. </a:t>
            </a:r>
          </a:p>
          <a:p>
            <a:pPr algn="just"/>
            <a:r>
              <a:rPr lang="en-US" smtClean="0"/>
              <a:t>In the process, the columnists are sharing information to get more information.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smtClean="0"/>
              <a:t>Of interest to the readers – that is primary</a:t>
            </a:r>
            <a:endParaRPr lang="en-US" smtClean="0"/>
          </a:p>
        </p:txBody>
      </p:sp>
      <p:sp>
        <p:nvSpPr>
          <p:cNvPr id="9219" name="Content Placeholder 2"/>
          <p:cNvSpPr>
            <a:spLocks noGrp="1"/>
          </p:cNvSpPr>
          <p:nvPr>
            <p:ph idx="1"/>
          </p:nvPr>
        </p:nvSpPr>
        <p:spPr/>
        <p:txBody>
          <a:bodyPr/>
          <a:lstStyle/>
          <a:p>
            <a:pPr algn="just"/>
            <a:r>
              <a:rPr lang="en-US" smtClean="0"/>
              <a:t>One of the basic things is that the columnist should not give boring stuff to readers, and make an effort of making it interesting.</a:t>
            </a:r>
          </a:p>
          <a:p>
            <a:pPr algn="just"/>
            <a:r>
              <a:rPr lang="en-US" smtClean="0"/>
              <a:t>He can make any subject look different, which can be the same one for others. He also makes an ordinary subject interesting with his own observation, minor subjects look big through his column.</a:t>
            </a:r>
          </a:p>
          <a:p>
            <a:pPr algn="just"/>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t>Never based on rumor</a:t>
            </a:r>
            <a:endParaRPr lang="en-US" smtClean="0"/>
          </a:p>
        </p:txBody>
      </p:sp>
      <p:sp>
        <p:nvSpPr>
          <p:cNvPr id="10243" name="Content Placeholder 2"/>
          <p:cNvSpPr>
            <a:spLocks noGrp="1"/>
          </p:cNvSpPr>
          <p:nvPr>
            <p:ph idx="1"/>
          </p:nvPr>
        </p:nvSpPr>
        <p:spPr>
          <a:xfrm>
            <a:off x="428625" y="1428750"/>
            <a:ext cx="8229600" cy="4525963"/>
          </a:xfrm>
        </p:spPr>
        <p:txBody>
          <a:bodyPr/>
          <a:lstStyle/>
          <a:p>
            <a:pPr algn="just"/>
            <a:r>
              <a:rPr lang="en-US" smtClean="0"/>
              <a:t>While talking to people, much of a gossip one listens to, it should be avoided.</a:t>
            </a:r>
          </a:p>
          <a:p>
            <a:pPr algn="just"/>
            <a:r>
              <a:rPr lang="en-US" smtClean="0"/>
              <a:t> Gossip is usually less brainy and true, and one must think about it.</a:t>
            </a:r>
          </a:p>
          <a:p>
            <a:pPr algn="just"/>
            <a:r>
              <a:rPr lang="en-US" smtClean="0"/>
              <a:t> A good columnist never targets someone on mere hearsay, and he confirms whatsoever being said. </a:t>
            </a:r>
          </a:p>
          <a:p>
            <a:pPr algn="just"/>
            <a:r>
              <a:rPr lang="en-US" smtClean="0"/>
              <a:t>He confirms the ‘news’ and ‘views’ before writing about it.</a:t>
            </a:r>
          </a:p>
          <a:p>
            <a:pPr algn="just"/>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smtClean="0"/>
              <a:t>An idea, a sentence</a:t>
            </a:r>
            <a:endParaRPr lang="en-US" smtClean="0"/>
          </a:p>
        </p:txBody>
      </p:sp>
      <p:sp>
        <p:nvSpPr>
          <p:cNvPr id="11267" name="Content Placeholder 2"/>
          <p:cNvSpPr>
            <a:spLocks noGrp="1"/>
          </p:cNvSpPr>
          <p:nvPr>
            <p:ph idx="1"/>
          </p:nvPr>
        </p:nvSpPr>
        <p:spPr/>
        <p:txBody>
          <a:bodyPr/>
          <a:lstStyle/>
          <a:p>
            <a:pPr algn="just"/>
            <a:r>
              <a:rPr lang="en-US" smtClean="0"/>
              <a:t>A mere idea striking your mind is a subject or a sentence spoken by anyone can be a subject too. A columnist keeps his eyes and ears open to look for the possibilities, and coming out as something as a subject, while never over-estimating or under-estimating an idea or a sentence.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smtClean="0"/>
              <a:t>Those who write on rare topics</a:t>
            </a:r>
            <a:endParaRPr lang="en-US" smtClean="0"/>
          </a:p>
        </p:txBody>
      </p:sp>
      <p:sp>
        <p:nvSpPr>
          <p:cNvPr id="12291" name="Content Placeholder 2"/>
          <p:cNvSpPr>
            <a:spLocks noGrp="1"/>
          </p:cNvSpPr>
          <p:nvPr>
            <p:ph idx="1"/>
          </p:nvPr>
        </p:nvSpPr>
        <p:spPr/>
        <p:txBody>
          <a:bodyPr/>
          <a:lstStyle/>
          <a:p>
            <a:pPr algn="just"/>
            <a:r>
              <a:rPr lang="en-US" smtClean="0"/>
              <a:t>Writing on a topic and with a fresh approach is a rarity, as more writers are writing about news topics or something happening around him.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smtClean="0"/>
              <a:t>Choosing news scattered and suiting to mood</a:t>
            </a:r>
            <a:endParaRPr lang="en-US" smtClean="0"/>
          </a:p>
        </p:txBody>
      </p:sp>
      <p:sp>
        <p:nvSpPr>
          <p:cNvPr id="13315" name="Content Placeholder 2"/>
          <p:cNvSpPr>
            <a:spLocks noGrp="1"/>
          </p:cNvSpPr>
          <p:nvPr>
            <p:ph idx="1"/>
          </p:nvPr>
        </p:nvSpPr>
        <p:spPr/>
        <p:txBody>
          <a:bodyPr/>
          <a:lstStyle/>
          <a:p>
            <a:pPr algn="just"/>
            <a:r>
              <a:rPr lang="en-US" smtClean="0"/>
              <a:t>Society, others’ lives, your own and happenings around you, are subjects, and never let your surrounding go unnoticed. A columnist makes use of every opportunity, as he is a keen observer looking for good and bad both.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t>What strikes your mind, you must write</a:t>
            </a:r>
            <a:endParaRPr lang="en-US" smtClean="0"/>
          </a:p>
        </p:txBody>
      </p:sp>
      <p:sp>
        <p:nvSpPr>
          <p:cNvPr id="14339" name="Content Placeholder 2"/>
          <p:cNvSpPr>
            <a:spLocks noGrp="1"/>
          </p:cNvSpPr>
          <p:nvPr>
            <p:ph idx="1"/>
          </p:nvPr>
        </p:nvSpPr>
        <p:spPr/>
        <p:txBody>
          <a:bodyPr/>
          <a:lstStyle/>
          <a:p>
            <a:pPr algn="just"/>
            <a:r>
              <a:rPr lang="en-US" smtClean="0"/>
              <a:t>Your first and last tutor is your mind, and the writer must be using mental filters before accepting any idea to write on, and preserve information about it. However, whatever appeals to him mind, should be contextualised as well by seeing what readers will approve or not, and then look for the ways to make it acceptable for the readers.</a:t>
            </a:r>
          </a:p>
          <a:p>
            <a:pPr algn="just"/>
            <a:endParaRPr lang="en-US"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r>
              <a:rPr lang="en-US" smtClean="0">
                <a:hlinkClick r:id="rId2"/>
              </a:rPr>
              <a:t>http://www.wordswrittendown.com/2011/07/best-newspaper-columns-of-all-time.html</a:t>
            </a:r>
            <a:endParaRPr lang="en-US" smtClean="0"/>
          </a:p>
          <a:p>
            <a:r>
              <a:rPr lang="en-US" smtClean="0"/>
              <a:t>http://www.columnists.com/2011/06/top-ten-american-columns-in-history/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b="1" dirty="0" smtClean="0">
                <a:solidFill>
                  <a:schemeClr val="tx1"/>
                </a:solidFill>
                <a:latin typeface="+mn-lt"/>
                <a:ea typeface="+mn-ea"/>
                <a:cs typeface="+mn-cs"/>
              </a:rPr>
              <a:t>Gossip:</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Gossip columnists provide the latest </a:t>
            </a:r>
            <a:r>
              <a:rPr lang="en-US" sz="2800" dirty="0" smtClean="0"/>
              <a:t>updates</a:t>
            </a:r>
            <a:r>
              <a:rPr lang="en-US" sz="2800" dirty="0" smtClean="0">
                <a:solidFill>
                  <a:schemeClr val="tx1"/>
                </a:solidFill>
                <a:latin typeface="+mn-lt"/>
                <a:ea typeface="+mn-ea"/>
                <a:cs typeface="+mn-cs"/>
              </a:rPr>
              <a:t> </a:t>
            </a:r>
            <a:r>
              <a:rPr lang="en-US" sz="2800" dirty="0" smtClean="0">
                <a:solidFill>
                  <a:schemeClr val="tx1"/>
                </a:solidFill>
                <a:latin typeface="+mn-lt"/>
                <a:ea typeface="+mn-ea"/>
                <a:cs typeface="+mn-cs"/>
              </a:rPr>
              <a:t>concerning celebrities and other prominent people.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The </a:t>
            </a:r>
            <a:r>
              <a:rPr lang="en-US" sz="2800" dirty="0" smtClean="0">
                <a:solidFill>
                  <a:schemeClr val="tx1"/>
                </a:solidFill>
                <a:latin typeface="+mn-lt"/>
                <a:ea typeface="+mn-ea"/>
                <a:cs typeface="+mn-cs"/>
              </a:rPr>
              <a:t>columnist often speculates about what may be occurring in celebrities’ private lives or what they may do in the future.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Gossip </a:t>
            </a:r>
            <a:r>
              <a:rPr lang="en-US" sz="2800" dirty="0" smtClean="0">
                <a:solidFill>
                  <a:schemeClr val="tx1"/>
                </a:solidFill>
                <a:latin typeface="+mn-lt"/>
                <a:ea typeface="+mn-ea"/>
                <a:cs typeface="+mn-cs"/>
              </a:rPr>
              <a:t>columnists often walk a fine line between engaging in relatively </a:t>
            </a:r>
            <a:r>
              <a:rPr lang="en-US" sz="2800" dirty="0" smtClean="0">
                <a:solidFill>
                  <a:schemeClr val="tx1"/>
                </a:solidFill>
                <a:latin typeface="+mn-lt"/>
                <a:ea typeface="+mn-ea"/>
                <a:cs typeface="+mn-cs"/>
              </a:rPr>
              <a:t>harmless insinuations </a:t>
            </a:r>
            <a:r>
              <a:rPr lang="en-US" sz="2800" dirty="0" smtClean="0">
                <a:solidFill>
                  <a:schemeClr val="tx1"/>
                </a:solidFill>
                <a:latin typeface="+mn-lt"/>
                <a:ea typeface="+mn-ea"/>
                <a:cs typeface="+mn-cs"/>
              </a:rPr>
              <a:t>and actually libeling and defaming the name and reputation of their subjects.</a:t>
            </a:r>
          </a:p>
          <a:p>
            <a:pPr algn="just" eaLnBrk="1" hangingPunct="1"/>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r>
              <a:rPr lang="en-US" smtClean="0"/>
              <a:t>http://www.thedailybeast.com/articles/2011/09/20/video-of-john-avlon-errol-louis-and-jesse-angelo-talking-about-jimmy-breslin-and-other-columnists-in-deadline-artists-america-s-greatest-newspaper-columns.html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pPr algn="just"/>
            <a:r>
              <a:rPr lang="en-US" sz="2800" dirty="0" smtClean="0">
                <a:solidFill>
                  <a:schemeClr val="tx1"/>
                </a:solidFill>
                <a:latin typeface="+mn-lt"/>
                <a:ea typeface="+mn-ea"/>
                <a:cs typeface="+mn-cs"/>
              </a:rPr>
              <a:t>Gossip </a:t>
            </a:r>
            <a:r>
              <a:rPr lang="en-US" sz="2800" dirty="0" smtClean="0">
                <a:solidFill>
                  <a:schemeClr val="tx1"/>
                </a:solidFill>
                <a:latin typeface="+mn-lt"/>
                <a:ea typeface="+mn-ea"/>
                <a:cs typeface="+mn-cs"/>
              </a:rPr>
              <a:t>columns were in their heyday during the golden age of Hollywood, in the 1930s and '40s, when movie studios used them as a way of promoting their film stars.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Famous </a:t>
            </a:r>
            <a:r>
              <a:rPr lang="en-US" sz="2800" dirty="0" smtClean="0">
                <a:solidFill>
                  <a:schemeClr val="tx1"/>
                </a:solidFill>
                <a:latin typeface="+mn-lt"/>
                <a:ea typeface="+mn-ea"/>
                <a:cs typeface="+mn-cs"/>
              </a:rPr>
              <a:t>gossip columnists include </a:t>
            </a:r>
            <a:r>
              <a:rPr lang="en-US" sz="2800" dirty="0" err="1" smtClean="0">
                <a:solidFill>
                  <a:schemeClr val="tx1"/>
                </a:solidFill>
                <a:latin typeface="+mn-lt"/>
                <a:ea typeface="+mn-ea"/>
                <a:cs typeface="+mn-cs"/>
              </a:rPr>
              <a:t>Hedda</a:t>
            </a:r>
            <a:r>
              <a:rPr lang="en-US" sz="2800" dirty="0" smtClean="0">
                <a:solidFill>
                  <a:schemeClr val="tx1"/>
                </a:solidFill>
                <a:latin typeface="+mn-lt"/>
                <a:ea typeface="+mn-ea"/>
                <a:cs typeface="+mn-cs"/>
              </a:rPr>
              <a:t> Hopper, who was an actress and developed her career as a gossip columnist from her exposure to film stars.</a:t>
            </a: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r>
              <a:rPr lang="en-US" sz="2800" b="1" dirty="0" smtClean="0">
                <a:solidFill>
                  <a:schemeClr val="tx1"/>
                </a:solidFill>
                <a:latin typeface="+mn-lt"/>
                <a:ea typeface="+mn-ea"/>
                <a:cs typeface="+mn-cs"/>
              </a:rPr>
              <a:t>Humor:</a:t>
            </a:r>
          </a:p>
          <a:p>
            <a:pPr algn="just"/>
            <a:r>
              <a:rPr lang="en-US" sz="2800" dirty="0" smtClean="0">
                <a:solidFill>
                  <a:schemeClr val="tx1"/>
                </a:solidFill>
                <a:latin typeface="+mn-lt"/>
                <a:ea typeface="+mn-ea"/>
                <a:cs typeface="+mn-cs"/>
              </a:rPr>
              <a:t>A newspaper writer who displays a knack for wit may find an opportunity as a humor </a:t>
            </a:r>
            <a:r>
              <a:rPr lang="en-US" sz="2800" dirty="0" smtClean="0">
                <a:solidFill>
                  <a:schemeClr val="tx1"/>
                </a:solidFill>
                <a:latin typeface="+mn-lt"/>
                <a:ea typeface="+mn-ea"/>
                <a:cs typeface="+mn-cs"/>
              </a:rPr>
              <a:t>columnist.</a:t>
            </a:r>
          </a:p>
          <a:p>
            <a:pPr algn="just"/>
            <a:r>
              <a:rPr lang="en-US" sz="2800" dirty="0" smtClean="0">
                <a:solidFill>
                  <a:schemeClr val="tx1"/>
                </a:solidFill>
                <a:latin typeface="+mn-lt"/>
                <a:ea typeface="+mn-ea"/>
                <a:cs typeface="+mn-cs"/>
              </a:rPr>
              <a:t>Humor </a:t>
            </a:r>
            <a:r>
              <a:rPr lang="en-US" sz="2800" dirty="0" smtClean="0">
                <a:solidFill>
                  <a:schemeClr val="tx1"/>
                </a:solidFill>
                <a:latin typeface="+mn-lt"/>
                <a:ea typeface="+mn-ea"/>
                <a:cs typeface="+mn-cs"/>
              </a:rPr>
              <a:t>columnists may poke fun at people in the news such as politicians and celebrities or draw from personal experiences in their everyday </a:t>
            </a:r>
            <a:r>
              <a:rPr lang="en-US" sz="2800" dirty="0" smtClean="0">
                <a:solidFill>
                  <a:schemeClr val="tx1"/>
                </a:solidFill>
                <a:latin typeface="+mn-lt"/>
                <a:ea typeface="+mn-ea"/>
                <a:cs typeface="+mn-cs"/>
              </a:rPr>
              <a:t>life.</a:t>
            </a:r>
          </a:p>
          <a:p>
            <a:pPr algn="just"/>
            <a:r>
              <a:rPr lang="en-US" sz="2800" dirty="0" smtClean="0">
                <a:solidFill>
                  <a:schemeClr val="tx1"/>
                </a:solidFill>
                <a:latin typeface="+mn-lt"/>
                <a:ea typeface="+mn-ea"/>
                <a:cs typeface="+mn-cs"/>
              </a:rPr>
              <a:t>Some </a:t>
            </a:r>
            <a:r>
              <a:rPr lang="en-US" sz="2800" dirty="0" smtClean="0">
                <a:solidFill>
                  <a:schemeClr val="tx1"/>
                </a:solidFill>
                <a:latin typeface="+mn-lt"/>
                <a:ea typeface="+mn-ea"/>
                <a:cs typeface="+mn-cs"/>
              </a:rPr>
              <a:t>humor columnists specialize in areas such as parenthood or the workplace</a:t>
            </a:r>
            <a:r>
              <a:rPr lang="en-US" sz="2800" dirty="0" smtClean="0">
                <a:solidFill>
                  <a:schemeClr val="tx1"/>
                </a:solidFill>
                <a:latin typeface="+mn-lt"/>
                <a:ea typeface="+mn-ea"/>
                <a:cs typeface="+mn-cs"/>
              </a:rPr>
              <a:t>.</a:t>
            </a:r>
          </a:p>
          <a:p>
            <a:pPr algn="just"/>
            <a:r>
              <a:rPr lang="en-US" sz="2800" dirty="0" smtClean="0">
                <a:solidFill>
                  <a:schemeClr val="tx1"/>
                </a:solidFill>
                <a:latin typeface="+mn-lt"/>
                <a:ea typeface="+mn-ea"/>
                <a:cs typeface="+mn-cs"/>
              </a:rPr>
              <a:t>In </a:t>
            </a:r>
            <a:r>
              <a:rPr lang="en-US" sz="2800" i="1" dirty="0" smtClean="0">
                <a:solidFill>
                  <a:schemeClr val="tx1"/>
                </a:solidFill>
                <a:latin typeface="+mn-lt"/>
                <a:ea typeface="+mn-ea"/>
                <a:cs typeface="+mn-cs"/>
              </a:rPr>
              <a:t>Jang </a:t>
            </a:r>
            <a:r>
              <a:rPr lang="en-US" sz="2800" dirty="0" smtClean="0">
                <a:solidFill>
                  <a:schemeClr val="tx1"/>
                </a:solidFill>
                <a:latin typeface="+mn-lt"/>
                <a:ea typeface="+mn-ea"/>
                <a:cs typeface="+mn-cs"/>
              </a:rPr>
              <a:t>newspaper </a:t>
            </a:r>
            <a:r>
              <a:rPr lang="en-US" sz="2800" dirty="0" err="1" smtClean="0">
                <a:solidFill>
                  <a:schemeClr val="tx1"/>
                </a:solidFill>
                <a:latin typeface="+mn-lt"/>
                <a:ea typeface="+mn-ea"/>
                <a:cs typeface="+mn-cs"/>
              </a:rPr>
              <a:t>Ataulhaq</a:t>
            </a:r>
            <a:r>
              <a:rPr lang="en-US" sz="2800" dirty="0" smtClean="0">
                <a:solidFill>
                  <a:schemeClr val="tx1"/>
                </a:solidFill>
                <a:latin typeface="+mn-lt"/>
                <a:ea typeface="+mn-ea"/>
                <a:cs typeface="+mn-cs"/>
              </a:rPr>
              <a:t> </a:t>
            </a:r>
            <a:r>
              <a:rPr lang="en-US" sz="2800" dirty="0" err="1" smtClean="0">
                <a:solidFill>
                  <a:schemeClr val="tx1"/>
                </a:solidFill>
                <a:latin typeface="+mn-lt"/>
                <a:ea typeface="+mn-ea"/>
                <a:cs typeface="+mn-cs"/>
              </a:rPr>
              <a:t>Qasmi</a:t>
            </a:r>
            <a:r>
              <a:rPr lang="en-US" sz="2800" dirty="0" smtClean="0">
                <a:solidFill>
                  <a:schemeClr val="tx1"/>
                </a:solidFill>
                <a:latin typeface="+mn-lt"/>
                <a:ea typeface="+mn-ea"/>
                <a:cs typeface="+mn-cs"/>
              </a:rPr>
              <a:t> often write humorous columns. </a:t>
            </a:r>
            <a:endParaRPr lang="en-US" sz="2800" i="1"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a:t>
            </a:r>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r>
              <a:rPr lang="en-US" sz="2800" b="1" dirty="0" smtClean="0">
                <a:solidFill>
                  <a:schemeClr val="tx1"/>
                </a:solidFill>
                <a:latin typeface="+mn-lt"/>
                <a:ea typeface="+mn-ea"/>
                <a:cs typeface="+mn-cs"/>
              </a:rPr>
              <a:t>Food Columns:</a:t>
            </a:r>
          </a:p>
          <a:p>
            <a:pPr algn="just"/>
            <a:r>
              <a:rPr lang="en-US" sz="2800" dirty="0" smtClean="0">
                <a:solidFill>
                  <a:schemeClr val="tx1"/>
                </a:solidFill>
                <a:latin typeface="+mn-lt"/>
                <a:ea typeface="+mn-ea"/>
                <a:cs typeface="+mn-cs"/>
              </a:rPr>
              <a:t>Food columnists present their views on food-related topics.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This </a:t>
            </a:r>
            <a:r>
              <a:rPr lang="en-US" sz="2800" dirty="0" smtClean="0">
                <a:solidFill>
                  <a:schemeClr val="tx1"/>
                </a:solidFill>
                <a:latin typeface="+mn-lt"/>
                <a:ea typeface="+mn-ea"/>
                <a:cs typeface="+mn-cs"/>
              </a:rPr>
              <a:t>can consist of restaurant reviews, their opinions on major developments in the food industry or their views on home cooking.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Food </a:t>
            </a:r>
            <a:r>
              <a:rPr lang="en-US" sz="2800" dirty="0" smtClean="0">
                <a:solidFill>
                  <a:schemeClr val="tx1"/>
                </a:solidFill>
                <a:latin typeface="+mn-lt"/>
                <a:ea typeface="+mn-ea"/>
                <a:cs typeface="+mn-cs"/>
              </a:rPr>
              <a:t>columnists often have reported on food issues for years and are plugged into the food industry.</a:t>
            </a:r>
            <a:endParaRPr lang="en-US" sz="2800" b="1"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95288" y="188913"/>
            <a:ext cx="8229600" cy="981075"/>
          </a:xfrm>
        </p:spPr>
        <p:txBody>
          <a:bodyPr/>
          <a:lstStyle/>
          <a:p>
            <a:pPr eaLnBrk="1" hangingPunct="1"/>
            <a:r>
              <a:rPr lang="en-US" b="1" dirty="0" smtClean="0"/>
              <a:t>Types of Columns</a:t>
            </a:r>
            <a:endParaRPr lang="en-US" dirty="0" smtClean="0">
              <a:solidFill>
                <a:schemeClr val="tx1"/>
              </a:solidFill>
            </a:endParaRPr>
          </a:p>
        </p:txBody>
      </p:sp>
      <p:sp>
        <p:nvSpPr>
          <p:cNvPr id="3075" name="Rectangle 3"/>
          <p:cNvSpPr>
            <a:spLocks noGrp="1" noChangeArrowheads="1"/>
          </p:cNvSpPr>
          <p:nvPr>
            <p:ph type="body" idx="1"/>
          </p:nvPr>
        </p:nvSpPr>
        <p:spPr>
          <a:xfrm>
            <a:off x="571500" y="1357313"/>
            <a:ext cx="8229600" cy="4525962"/>
          </a:xfrm>
        </p:spPr>
        <p:txBody>
          <a:bodyPr/>
          <a:lstStyle/>
          <a:p>
            <a:r>
              <a:rPr lang="en-US" sz="2800" b="1" dirty="0" smtClean="0">
                <a:solidFill>
                  <a:schemeClr val="tx1"/>
                </a:solidFill>
                <a:latin typeface="+mn-lt"/>
                <a:ea typeface="+mn-ea"/>
                <a:cs typeface="+mn-cs"/>
              </a:rPr>
              <a:t>Sports Columns:</a:t>
            </a:r>
          </a:p>
          <a:p>
            <a:pPr algn="just"/>
            <a:r>
              <a:rPr lang="en-US" sz="2800" dirty="0" smtClean="0">
                <a:solidFill>
                  <a:schemeClr val="tx1"/>
                </a:solidFill>
                <a:latin typeface="+mn-lt"/>
                <a:ea typeface="+mn-ea"/>
                <a:cs typeface="+mn-cs"/>
              </a:rPr>
              <a:t>Sports columnists present their opinions on games, developments and controversies in the sports world.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These </a:t>
            </a:r>
            <a:r>
              <a:rPr lang="en-US" sz="2800" dirty="0" smtClean="0">
                <a:solidFill>
                  <a:schemeClr val="tx1"/>
                </a:solidFill>
                <a:latin typeface="+mn-lt"/>
                <a:ea typeface="+mn-ea"/>
                <a:cs typeface="+mn-cs"/>
              </a:rPr>
              <a:t>columns occasionally are written by former star athletes or coaches as well as by journalists. </a:t>
            </a:r>
            <a:endParaRPr lang="en-US" sz="2800" dirty="0" smtClean="0">
              <a:solidFill>
                <a:schemeClr val="tx1"/>
              </a:solidFill>
              <a:latin typeface="+mn-lt"/>
              <a:ea typeface="+mn-ea"/>
              <a:cs typeface="+mn-cs"/>
            </a:endParaRPr>
          </a:p>
          <a:p>
            <a:pPr algn="just"/>
            <a:r>
              <a:rPr lang="en-US" sz="2800" dirty="0" smtClean="0">
                <a:solidFill>
                  <a:schemeClr val="tx1"/>
                </a:solidFill>
                <a:latin typeface="+mn-lt"/>
                <a:ea typeface="+mn-ea"/>
                <a:cs typeface="+mn-cs"/>
              </a:rPr>
              <a:t>Sports </a:t>
            </a:r>
            <a:r>
              <a:rPr lang="en-US" sz="2800" dirty="0" smtClean="0">
                <a:solidFill>
                  <a:schemeClr val="tx1"/>
                </a:solidFill>
                <a:latin typeface="+mn-lt"/>
                <a:ea typeface="+mn-ea"/>
                <a:cs typeface="+mn-cs"/>
              </a:rPr>
              <a:t>columns are common in most newspapers. </a:t>
            </a:r>
            <a:endParaRPr lang="en-US" sz="2800" b="1"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a:endParaRPr lang="en-US" sz="2800" dirty="0" smtClean="0">
              <a:solidFill>
                <a:schemeClr val="tx1"/>
              </a:solidFill>
              <a:latin typeface="+mn-lt"/>
              <a:ea typeface="+mn-ea"/>
              <a:cs typeface="+mn-cs"/>
            </a:endParaRPr>
          </a:p>
          <a:p>
            <a:pPr algn="just" eaLnBrk="1" hangingPunct="1"/>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6177</TotalTime>
  <Words>2459</Words>
  <Application>Microsoft Office PowerPoint</Application>
  <PresentationFormat>On-screen Show (4:3)</PresentationFormat>
  <Paragraphs>178</Paragraphs>
  <Slides>50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Diseño predeterminado</vt:lpstr>
      <vt:lpstr>Columns </vt:lpstr>
      <vt:lpstr>Columns</vt:lpstr>
      <vt:lpstr>Types of Columns</vt:lpstr>
      <vt:lpstr>Types of Columns</vt:lpstr>
      <vt:lpstr>Types of Columns</vt:lpstr>
      <vt:lpstr>Types of Columns</vt:lpstr>
      <vt:lpstr>Types of Columns</vt:lpstr>
      <vt:lpstr>Types of Columns</vt:lpstr>
      <vt:lpstr>Types of Columns</vt:lpstr>
      <vt:lpstr>Types of Columns</vt:lpstr>
      <vt:lpstr>Types of Columns</vt:lpstr>
      <vt:lpstr>Column Writing</vt:lpstr>
      <vt:lpstr>Column Writing</vt:lpstr>
      <vt:lpstr>Column Writing</vt:lpstr>
      <vt:lpstr>Column Writing</vt:lpstr>
      <vt:lpstr>GENERAL STYLE OF THE COLUMN</vt:lpstr>
      <vt:lpstr>Unified Style</vt:lpstr>
      <vt:lpstr>Anecdotal Style</vt:lpstr>
      <vt:lpstr>Departmental Style</vt:lpstr>
      <vt:lpstr>Question-and-Answer Style</vt:lpstr>
      <vt:lpstr>USEFUL WRITING DEVICES</vt:lpstr>
      <vt:lpstr>Be specific</vt:lpstr>
      <vt:lpstr>Slide 23</vt:lpstr>
      <vt:lpstr>Use ‘Active Verbs</vt:lpstr>
      <vt:lpstr>Use Quotes</vt:lpstr>
      <vt:lpstr>Slide 26</vt:lpstr>
      <vt:lpstr>Use Characterisation</vt:lpstr>
      <vt:lpstr>Show, don’t tell</vt:lpstr>
      <vt:lpstr>Slide 29</vt:lpstr>
      <vt:lpstr>Describe scenes</vt:lpstr>
      <vt:lpstr>Use vivid figures of speech</vt:lpstr>
      <vt:lpstr>Use Analogies</vt:lpstr>
      <vt:lpstr>Use Humour</vt:lpstr>
      <vt:lpstr>Use Carry-Over Transitional Devices</vt:lpstr>
      <vt:lpstr>Use Carry-Over Transitional Devices</vt:lpstr>
      <vt:lpstr>Use Overlapping Words or Ideas</vt:lpstr>
      <vt:lpstr>SELECTION OF A TOPIC</vt:lpstr>
      <vt:lpstr>SELECTION OF A TOPIC</vt:lpstr>
      <vt:lpstr>Choose from the news items of dailies</vt:lpstr>
      <vt:lpstr>Current – May be any incident</vt:lpstr>
      <vt:lpstr>Close to your heart</vt:lpstr>
      <vt:lpstr>Try to find a scoop</vt:lpstr>
      <vt:lpstr>Of interest to the readers – that is primary</vt:lpstr>
      <vt:lpstr>Never based on rumor</vt:lpstr>
      <vt:lpstr>An idea, a sentence</vt:lpstr>
      <vt:lpstr>Those who write on rare topics</vt:lpstr>
      <vt:lpstr>Choosing news scattered and suiting to mood</vt:lpstr>
      <vt:lpstr>What strikes your mind, you must write</vt:lpstr>
      <vt:lpstr>Slide 49</vt:lpstr>
      <vt:lpstr>Slide 50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HP</cp:lastModifiedBy>
  <cp:revision>661</cp:revision>
  <dcterms:created xsi:type="dcterms:W3CDTF">2010-05-23T14:28:12Z</dcterms:created>
  <dcterms:modified xsi:type="dcterms:W3CDTF">2020-05-03T19:46:43Z</dcterms:modified>
</cp:coreProperties>
</file>